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B5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BF422C-BD33-4572-B572-C1C8DB83D633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425EBF-3ED4-4BA7-B1EC-DD57C772E1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13B53-C35A-40C1-AAC5-686E2A9410F9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60D3-0D2F-4848-ACB0-F7515069D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6F0E-9FFA-4AD8-9586-1776752B731F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DB3DD-544C-4430-920F-61861E8B35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0024-0FEB-412A-AD6D-14229A72EE64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1681-3F42-4CE1-8EBB-D9A0DDCFAE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8E3D1F-DB40-40AF-A22C-6BC95A04D035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6F7E81-C2B2-41BB-B2E0-4D867E8B75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8147-AC65-49D0-BFAA-9EB20AD4031E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B1F4-52FE-4AD3-BE14-9AE5B83601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D3D29-73D4-4640-8E1A-F0E1AB385CAD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63A588-D36D-4FC4-A580-3B8CF5E4B4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3834-691F-4784-89B0-AD8B8BB82BF5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2CC10-FA9E-413F-B2EE-0800FDA1EF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FEB595-22FC-4252-A74C-8DED1D1AF8E8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D57596-2B22-4FAF-A8F0-B25B60AEE0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F67D1D-F55E-4427-9078-91EEA4DFCA90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829C8-0A19-4BF6-BB59-0DFDE04C5A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54D8A2-6B72-4C5D-8E29-9CCB29A9B827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05EE63-CA16-42CF-BF41-459C04BFE6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BFB900-86E1-42C8-A63E-40258AC84D4E}" type="datetimeFigureOut">
              <a:rPr lang="es-ES"/>
              <a:pPr>
                <a:defRPr/>
              </a:pPr>
              <a:t>22/03/2012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499E42-E8B6-4132-8F0F-262489A0C3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9" r:id="rId2"/>
    <p:sldLayoutId id="2147483785" r:id="rId3"/>
    <p:sldLayoutId id="2147483780" r:id="rId4"/>
    <p:sldLayoutId id="2147483786" r:id="rId5"/>
    <p:sldLayoutId id="2147483781" r:id="rId6"/>
    <p:sldLayoutId id="2147483787" r:id="rId7"/>
    <p:sldLayoutId id="2147483788" r:id="rId8"/>
    <p:sldLayoutId id="2147483789" r:id="rId9"/>
    <p:sldLayoutId id="2147483782" r:id="rId10"/>
    <p:sldLayoutId id="21474837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63" y="428625"/>
            <a:ext cx="7429500" cy="8985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sz="6000" dirty="0" smtClean="0">
                <a:solidFill>
                  <a:schemeClr val="tx2">
                    <a:satMod val="130000"/>
                  </a:schemeClr>
                </a:solidFill>
              </a:rPr>
              <a:t>ATABANZHA I.E.D.</a:t>
            </a:r>
            <a:endParaRPr lang="es-ES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88" y="1785938"/>
            <a:ext cx="7072312" cy="3643312"/>
          </a:xfrm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_tradnl" sz="13500" dirty="0" smtClean="0">
              <a:solidFill>
                <a:srgbClr val="07B524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_tradnl" sz="13500" dirty="0" smtClean="0">
                <a:solidFill>
                  <a:srgbClr val="07B524"/>
                </a:solidFill>
              </a:rPr>
              <a:t>La </a:t>
            </a:r>
            <a:r>
              <a:rPr lang="es-ES_tradnl" sz="13500" dirty="0">
                <a:solidFill>
                  <a:srgbClr val="07B524"/>
                </a:solidFill>
              </a:rPr>
              <a:t>comunicación una puerta al conocimiento</a:t>
            </a:r>
            <a:endParaRPr lang="es-ES" sz="13500" dirty="0">
              <a:solidFill>
                <a:srgbClr val="07B524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196" name="Oval 2" descr="escudo 2 atabanzha"/>
          <p:cNvSpPr>
            <a:spLocks noChangeArrowheads="1"/>
          </p:cNvSpPr>
          <p:nvPr/>
        </p:nvSpPr>
        <p:spPr bwMode="auto">
          <a:xfrm>
            <a:off x="6953250" y="4786313"/>
            <a:ext cx="1905000" cy="185737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  <p:pic>
        <p:nvPicPr>
          <p:cNvPr id="8197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214938"/>
            <a:ext cx="157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Democracia y Gobierno Escolar</a:t>
            </a:r>
            <a:br>
              <a:rPr lang="es-CO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ES" sz="6000" b="1" smtClean="0"/>
              <a:t>FORMACIÓN EN VALORES Y CULTURA CIUDADANA</a:t>
            </a:r>
            <a:endParaRPr lang="es-ES" sz="6000" smtClean="0"/>
          </a:p>
          <a:p>
            <a:pPr eaLnBrk="1" hangingPunct="1"/>
            <a:endParaRPr lang="es-ES" smtClean="0"/>
          </a:p>
        </p:txBody>
      </p:sp>
      <p:sp>
        <p:nvSpPr>
          <p:cNvPr id="21508" name="Oval 2" descr="escudo 2 atabanzha"/>
          <p:cNvSpPr>
            <a:spLocks noChangeArrowheads="1"/>
          </p:cNvSpPr>
          <p:nvPr/>
        </p:nvSpPr>
        <p:spPr bwMode="auto">
          <a:xfrm>
            <a:off x="500063" y="5214938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TIEMPO LIBRE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dirty="0" smtClean="0"/>
              <a:t>fortalecimiento de valores, unión familiar y procurar brindarles información de interés, relacionada con la capacitación en artes manuales u otros oficios que redunden en beneficio propio y de las familias de la comunidad educativa.  Realizar las salidas pedagógicas por semestre propuestas para la institución desde el Proyecto con el subsidio otorgado desde Consejo Directivo y aportes de la SED</a:t>
            </a:r>
            <a:endParaRPr lang="es-ES" dirty="0"/>
          </a:p>
        </p:txBody>
      </p:sp>
      <p:sp>
        <p:nvSpPr>
          <p:cNvPr id="22532" name="Oval 2" descr="escudo 2 atabanzha"/>
          <p:cNvSpPr>
            <a:spLocks noChangeArrowheads="1"/>
          </p:cNvSpPr>
          <p:nvPr/>
        </p:nvSpPr>
        <p:spPr bwMode="auto">
          <a:xfrm>
            <a:off x="6858000" y="285750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PRAE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1435100" y="1447800"/>
            <a:ext cx="6708775" cy="4800600"/>
          </a:xfrm>
        </p:spPr>
        <p:txBody>
          <a:bodyPr/>
          <a:lstStyle/>
          <a:p>
            <a:pPr algn="ctr" eaLnBrk="1" hangingPunct="1"/>
            <a:r>
              <a:rPr lang="es-ES" b="1" smtClean="0"/>
              <a:t>COLEGIO ATABANZHA IED,  UN LUGAR DE OPORTUNIDADES</a:t>
            </a:r>
            <a:endParaRPr lang="es-E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s-ES" b="1" smtClean="0"/>
              <a:t>PARA APRENDER Y GENERAR</a:t>
            </a:r>
            <a:endParaRPr lang="es-E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s-ES" b="1" smtClean="0"/>
              <a:t>CONCIENCIA AMBIENTAL EN EL CUIDADO </a:t>
            </a:r>
            <a:endParaRPr lang="es-E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s-ES" b="1" smtClean="0"/>
              <a:t>DEL ENTORNO Y DE SI MISMO.</a:t>
            </a:r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23556" name="Oval 2" descr="escudo 2 atabanzha"/>
          <p:cNvSpPr>
            <a:spLocks noChangeArrowheads="1"/>
          </p:cNvSpPr>
          <p:nvPr/>
        </p:nvSpPr>
        <p:spPr bwMode="auto">
          <a:xfrm>
            <a:off x="6858000" y="357188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BIENESTAR ESTUDIANTIL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>
            <a:normAutofit fontScale="47500" lnSpcReduction="20000"/>
          </a:bodyPr>
          <a:lstStyle/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CO" sz="3800" b="1" dirty="0" smtClean="0"/>
              <a:t>SEGUIMIENTO DE CASOS:</a:t>
            </a:r>
            <a:endParaRPr lang="es-ES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sz="3800" dirty="0" smtClean="0"/>
              <a:t>	Apoyar y asesorar psicológicamente a los estudiantes con dificultades académicas, disciplinarias, familiares, afectivas, personales, entre otras.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CO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CO" sz="3800" b="1" dirty="0" smtClean="0"/>
              <a:t>PROYECTO DE EXPLORACIÓN VOCACIONAL Y ORIENTACIÓN PROFESIONAL:</a:t>
            </a:r>
            <a:endParaRPr lang="es-ES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sz="3800" b="1" dirty="0" smtClean="0"/>
              <a:t> </a:t>
            </a:r>
            <a:r>
              <a:rPr lang="es-CO" sz="3800" dirty="0" smtClean="0"/>
              <a:t>	Se realiza el respectivo  seguimiento del examen de estado ICFES)  de grado undécimo. Se coordina el desarrollo del </a:t>
            </a:r>
            <a:r>
              <a:rPr lang="es-CO" sz="3800" dirty="0" err="1" smtClean="0"/>
              <a:t>preicfes</a:t>
            </a:r>
            <a:r>
              <a:rPr lang="es-CO" sz="3800" dirty="0" smtClean="0"/>
              <a:t> subsidiado por la </a:t>
            </a:r>
            <a:r>
              <a:rPr lang="es-CO" sz="3800" b="1" dirty="0" smtClean="0"/>
              <a:t>SED.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CO" sz="38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CO" sz="3800" b="1" dirty="0" smtClean="0"/>
              <a:t>SERVICIO SOCIAL:</a:t>
            </a:r>
            <a:endParaRPr lang="es-ES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sz="3800" b="1" dirty="0" smtClean="0"/>
              <a:t> </a:t>
            </a:r>
            <a:r>
              <a:rPr lang="es-CO" sz="3800" dirty="0" smtClean="0"/>
              <a:t>	Se encarga del planteamiento, ubicación y seguimiento del servicio social de los estudiantes de grados noveno, décimo y undécimo.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CO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CO" sz="3800" b="1" dirty="0" smtClean="0"/>
              <a:t>PREVENCIÓN DEL CONSUMO DE SPA Y ALCOHOL:</a:t>
            </a:r>
            <a:endParaRPr lang="es-ES" sz="3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sz="3800" dirty="0" smtClean="0"/>
              <a:t>	Desarrollo de actividades que conlleven a la disminución del consumo de alcohol y SPA sustancias psicoactivas apoyados por otras instituciones especializadas.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</p:txBody>
      </p:sp>
      <p:sp>
        <p:nvSpPr>
          <p:cNvPr id="24580" name="Oval 2" descr="escudo 2 atabanzha"/>
          <p:cNvSpPr>
            <a:spLocks noChangeArrowheads="1"/>
          </p:cNvSpPr>
          <p:nvPr/>
        </p:nvSpPr>
        <p:spPr bwMode="auto">
          <a:xfrm>
            <a:off x="214313" y="5357813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BIENESTAR ESTUDIANTIL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CO" sz="2900" b="1" dirty="0" smtClean="0"/>
              <a:t>ESCUELA DE PADRES:</a:t>
            </a:r>
            <a:endParaRPr lang="es-ES" sz="2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CO" sz="2900" b="1" dirty="0" smtClean="0"/>
              <a:t> </a:t>
            </a:r>
            <a:r>
              <a:rPr lang="es-CO" sz="2900" dirty="0" smtClean="0"/>
              <a:t>	Este proyecto integra a los padres en una propuesta de formación propia de los hijos y en general de la estructura familiar.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sz="2900" b="1" dirty="0" smtClean="0"/>
              <a:t>PROYECTO SOBRE LA EMISORA ESCOLAR:</a:t>
            </a:r>
            <a:endParaRPr lang="es-ES" sz="2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900" dirty="0" smtClean="0"/>
              <a:t>	La emisora en la Institución  Educativa </a:t>
            </a:r>
            <a:r>
              <a:rPr lang="es-ES" sz="2900" b="1" dirty="0" smtClean="0"/>
              <a:t>ATABANZHA IED </a:t>
            </a:r>
            <a:r>
              <a:rPr lang="es-ES" sz="2900" dirty="0" smtClean="0"/>
              <a:t>sirve como espacio de comunicación, para que los estudiantes, docentes, administrativos puedan opinar sobre diversos temas de su interés.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s-ES" sz="2900" b="1" dirty="0" smtClean="0"/>
              <a:t>MÈTODOS DE ESTUDIO: </a:t>
            </a:r>
            <a:endParaRPr lang="es-ES" sz="2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900" dirty="0" smtClean="0"/>
              <a:t>	Implementación de herramientas estratégicas, para que los estudiantes tengan hábitos y técnicas de estudio los cuales les ayudaran a aprender de forma significativa los contenidas de cada asignatura y a si mejorar el rendimiento académico facilitando el proceso de memorización y estudio.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</p:txBody>
      </p:sp>
      <p:sp>
        <p:nvSpPr>
          <p:cNvPr id="25604" name="Oval 2" descr="escudo 2 atabanzha"/>
          <p:cNvSpPr>
            <a:spLocks noChangeArrowheads="1"/>
          </p:cNvSpPr>
          <p:nvPr/>
        </p:nvSpPr>
        <p:spPr bwMode="auto">
          <a:xfrm>
            <a:off x="285750" y="5429250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MODELO PEDAGÓGICO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pPr algn="ctr" eaLnBrk="1" hangingPunct="1"/>
            <a:r>
              <a:rPr lang="es-ES" smtClean="0"/>
              <a:t> </a:t>
            </a:r>
            <a:r>
              <a:rPr lang="es-ES" sz="8000" smtClean="0"/>
              <a:t> ENSEÑANZA PARA LA COMPRENSIÓN</a:t>
            </a:r>
          </a:p>
        </p:txBody>
      </p:sp>
      <p:sp>
        <p:nvSpPr>
          <p:cNvPr id="13316" name="Oval 2" descr="escudo 2 atabanzha"/>
          <p:cNvSpPr>
            <a:spLocks noChangeArrowheads="1"/>
          </p:cNvSpPr>
          <p:nvPr/>
        </p:nvSpPr>
        <p:spPr bwMode="auto">
          <a:xfrm>
            <a:off x="285750" y="5286375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>
                <a:solidFill>
                  <a:schemeClr val="tx2">
                    <a:satMod val="130000"/>
                  </a:schemeClr>
                </a:solidFill>
              </a:rPr>
              <a:t>Cuatro preguntas centrales acerca de la Enseñanza</a:t>
            </a:r>
            <a:r>
              <a:rPr lang="es-ES" dirty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es-ES" dirty="0">
                <a:solidFill>
                  <a:schemeClr val="tx2">
                    <a:satMod val="130000"/>
                  </a:schemeClr>
                </a:solidFill>
              </a:rPr>
            </a:b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¿Qué debemos enseñar? </a:t>
            </a:r>
          </a:p>
          <a:p>
            <a:pPr eaLnBrk="1" hangingPunct="1"/>
            <a:r>
              <a:rPr lang="es-ES" smtClean="0"/>
              <a:t>¿Qué vale la pena comprender? </a:t>
            </a:r>
          </a:p>
          <a:p>
            <a:pPr eaLnBrk="1" hangingPunct="1"/>
            <a:r>
              <a:rPr lang="es-ES" smtClean="0"/>
              <a:t>¿Cómo debemos enseñar para comprender? </a:t>
            </a:r>
          </a:p>
          <a:p>
            <a:pPr eaLnBrk="1" hangingPunct="1"/>
            <a:r>
              <a:rPr lang="es-ES" smtClean="0"/>
              <a:t>¿Cómo pueden saber estudiantes y maestros lo que comprenden los estudiantes y cómo pueden desarrollar una comprensión más profunda? </a:t>
            </a:r>
          </a:p>
        </p:txBody>
      </p:sp>
      <p:sp>
        <p:nvSpPr>
          <p:cNvPr id="14340" name="Oval 2" descr="escudo 2 atabanzha"/>
          <p:cNvSpPr>
            <a:spLocks noChangeArrowheads="1"/>
          </p:cNvSpPr>
          <p:nvPr/>
        </p:nvSpPr>
        <p:spPr bwMode="auto">
          <a:xfrm>
            <a:off x="214313" y="5286375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</a:rPr>
              <a:t>El elemento de la </a:t>
            </a:r>
            <a:r>
              <a:rPr lang="es-ES" b="1" dirty="0" err="1" smtClean="0">
                <a:solidFill>
                  <a:schemeClr val="tx2">
                    <a:satMod val="130000"/>
                  </a:schemeClr>
                </a:solidFill>
              </a:rPr>
              <a:t>EpC</a:t>
            </a: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</a:rPr>
              <a:t> que aborda cada una de las preguntas</a:t>
            </a: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es-E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txBody>
          <a:bodyPr/>
          <a:lstStyle/>
          <a:p>
            <a:pPr eaLnBrk="1" hangingPunct="1"/>
            <a:r>
              <a:rPr lang="es-ES" sz="4800" smtClean="0"/>
              <a:t>Tópicos Generativos </a:t>
            </a:r>
          </a:p>
          <a:p>
            <a:pPr eaLnBrk="1" hangingPunct="1"/>
            <a:r>
              <a:rPr lang="es-ES" sz="4800" smtClean="0"/>
              <a:t>Metas de Comprensión </a:t>
            </a:r>
          </a:p>
          <a:p>
            <a:pPr eaLnBrk="1" hangingPunct="1"/>
            <a:r>
              <a:rPr lang="es-ES" sz="4800" smtClean="0"/>
              <a:t>Desempeños de Comprensión </a:t>
            </a:r>
          </a:p>
          <a:p>
            <a:pPr eaLnBrk="1" hangingPunct="1"/>
            <a:r>
              <a:rPr lang="es-ES" sz="4800" smtClean="0"/>
              <a:t>Valoración Continua </a:t>
            </a:r>
          </a:p>
        </p:txBody>
      </p:sp>
      <p:sp>
        <p:nvSpPr>
          <p:cNvPr id="15364" name="Oval 2" descr="escudo 2 atabanzha"/>
          <p:cNvSpPr>
            <a:spLocks noChangeArrowheads="1"/>
          </p:cNvSpPr>
          <p:nvPr/>
        </p:nvSpPr>
        <p:spPr bwMode="auto">
          <a:xfrm>
            <a:off x="7429500" y="5357813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sz="5400" dirty="0" smtClean="0">
                <a:solidFill>
                  <a:schemeClr val="tx2">
                    <a:satMod val="130000"/>
                  </a:schemeClr>
                </a:solidFill>
              </a:rPr>
              <a:t>EJES MISIONALES</a:t>
            </a:r>
            <a:endParaRPr lang="es-ES" sz="5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435100" y="2000250"/>
            <a:ext cx="7499350" cy="4248150"/>
          </a:xfrm>
        </p:spPr>
        <p:txBody>
          <a:bodyPr/>
          <a:lstStyle/>
          <a:p>
            <a:pPr eaLnBrk="1" hangingPunct="1"/>
            <a:r>
              <a:rPr lang="es-CO" sz="6000" smtClean="0"/>
              <a:t>Comunicación</a:t>
            </a:r>
          </a:p>
          <a:p>
            <a:pPr eaLnBrk="1" hangingPunct="1"/>
            <a:r>
              <a:rPr lang="es-CO" sz="6000" smtClean="0"/>
              <a:t>Emprendimiento</a:t>
            </a:r>
          </a:p>
          <a:p>
            <a:pPr eaLnBrk="1" hangingPunct="1"/>
            <a:r>
              <a:rPr lang="es-CO" sz="6000" smtClean="0"/>
              <a:t>Proyecto de Vida</a:t>
            </a:r>
            <a:endParaRPr lang="es-ES" sz="6000" smtClean="0"/>
          </a:p>
        </p:txBody>
      </p:sp>
      <p:sp>
        <p:nvSpPr>
          <p:cNvPr id="16388" name="Oval 2" descr="escudo 2 atabanzha"/>
          <p:cNvSpPr>
            <a:spLocks noChangeArrowheads="1"/>
          </p:cNvSpPr>
          <p:nvPr/>
        </p:nvSpPr>
        <p:spPr bwMode="auto">
          <a:xfrm>
            <a:off x="7215188" y="500063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SISTEMA INSTITUCIONAL DE EVALUACIÓN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1000125" y="2057400"/>
            <a:ext cx="7572375" cy="4371975"/>
          </a:xfrm>
        </p:spPr>
        <p:txBody>
          <a:bodyPr/>
          <a:lstStyle/>
          <a:p>
            <a:pPr eaLnBrk="1" hangingPunct="1"/>
            <a:r>
              <a:rPr lang="es-AR" smtClean="0"/>
              <a:t>La evaluación del aprendizaje es un proceso de formación continuo, integral e incluyente para valorar factores que potencien o dificulten el aprendizaje; retroalimenta e implementa planes de mejoramiento  en los procesos de enseñanza – aprendizaje y determina la promoción de los estudiantes.</a:t>
            </a:r>
            <a:endParaRPr lang="es-ES" smtClean="0"/>
          </a:p>
        </p:txBody>
      </p:sp>
      <p:sp>
        <p:nvSpPr>
          <p:cNvPr id="17412" name="Oval 2" descr="escudo 2 atabanzha"/>
          <p:cNvSpPr>
            <a:spLocks noChangeArrowheads="1"/>
          </p:cNvSpPr>
          <p:nvPr/>
        </p:nvSpPr>
        <p:spPr bwMode="auto">
          <a:xfrm>
            <a:off x="6929438" y="928688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Proyectos Institucionales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sz="4400" smtClean="0"/>
              <a:t>Proyecto de Educación Sexual</a:t>
            </a:r>
          </a:p>
          <a:p>
            <a:pPr eaLnBrk="1" hangingPunct="1"/>
            <a:r>
              <a:rPr lang="es-CO" sz="4400" smtClean="0"/>
              <a:t>Pileo </a:t>
            </a:r>
          </a:p>
          <a:p>
            <a:pPr eaLnBrk="1" hangingPunct="1"/>
            <a:r>
              <a:rPr lang="es-CO" sz="4400" smtClean="0"/>
              <a:t>Democracia y Gobierno Escolar</a:t>
            </a:r>
          </a:p>
          <a:p>
            <a:pPr eaLnBrk="1" hangingPunct="1"/>
            <a:r>
              <a:rPr lang="es-CO" sz="4400" smtClean="0"/>
              <a:t>Tiempo Libre</a:t>
            </a:r>
          </a:p>
          <a:p>
            <a:pPr eaLnBrk="1" hangingPunct="1"/>
            <a:r>
              <a:rPr lang="es-CO" sz="4400" smtClean="0"/>
              <a:t>Prae</a:t>
            </a:r>
          </a:p>
          <a:p>
            <a:pPr eaLnBrk="1" hangingPunct="1">
              <a:buFont typeface="Wingdings 2" pitchFamily="18" charset="2"/>
              <a:buNone/>
            </a:pPr>
            <a:endParaRPr lang="es-ES" smtClean="0"/>
          </a:p>
        </p:txBody>
      </p:sp>
      <p:sp>
        <p:nvSpPr>
          <p:cNvPr id="18436" name="Oval 2" descr="escudo 2 atabanzha"/>
          <p:cNvSpPr>
            <a:spLocks noChangeArrowheads="1"/>
          </p:cNvSpPr>
          <p:nvPr/>
        </p:nvSpPr>
        <p:spPr bwMode="auto">
          <a:xfrm>
            <a:off x="7572375" y="5572125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2">
                    <a:satMod val="130000"/>
                  </a:schemeClr>
                </a:solidFill>
              </a:rPr>
              <a:t>Educación Sexual</a:t>
            </a: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b="1" smtClean="0"/>
              <a:t>¨POR UNA FORMACION EN SALUD SEXUAL Y REPRODUCTIVA BASADA EN LA AFECTIVIDAD, EL AMOR, LA RESPONSABILIDAD Y EL RESPETO POR SI MISMO Y POR EL OTRO¨</a:t>
            </a:r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19460" name="Oval 2" descr="escudo 2 atabanzha"/>
          <p:cNvSpPr>
            <a:spLocks noChangeArrowheads="1"/>
          </p:cNvSpPr>
          <p:nvPr/>
        </p:nvSpPr>
        <p:spPr bwMode="auto">
          <a:xfrm>
            <a:off x="6858000" y="5357813"/>
            <a:ext cx="1119188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2">
                    <a:satMod val="130000"/>
                  </a:schemeClr>
                </a:solidFill>
              </a:rPr>
              <a:t>PILEO</a:t>
            </a:r>
            <a:r>
              <a:rPr lang="es-E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E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ES" b="1" smtClean="0"/>
              <a:t>LA COMUNICACIÓN A TRAVES DE LA LECTURA Y LA ESCRITURA </a:t>
            </a:r>
            <a:endParaRPr lang="es-ES" smtClean="0"/>
          </a:p>
          <a:p>
            <a:pPr eaLnBrk="1" hangingPunct="1">
              <a:buFont typeface="Wingdings 2" pitchFamily="18" charset="2"/>
              <a:buNone/>
            </a:pPr>
            <a:r>
              <a:rPr lang="es-ES" b="1" smtClean="0"/>
              <a:t>UNA FORMA DE CONOCER Y DESCUBRIR OTRAS CULTURAS</a:t>
            </a:r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20484" name="Oval 2" descr="escudo 2 atabanzha"/>
          <p:cNvSpPr>
            <a:spLocks noChangeArrowheads="1"/>
          </p:cNvSpPr>
          <p:nvPr/>
        </p:nvSpPr>
        <p:spPr bwMode="auto">
          <a:xfrm>
            <a:off x="357188" y="5429250"/>
            <a:ext cx="1119187" cy="1000125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300</Words>
  <Application>Microsoft Office PowerPoint</Application>
  <PresentationFormat>Presentación en pantalla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Gill Sans MT</vt:lpstr>
      <vt:lpstr>Wingdings 2</vt:lpstr>
      <vt:lpstr>Verdana</vt:lpstr>
      <vt:lpstr>Calibri</vt:lpstr>
      <vt:lpstr>Wingdings</vt:lpstr>
      <vt:lpstr>Solsticio</vt:lpstr>
      <vt:lpstr>ATABANZHA I.E.D.</vt:lpstr>
      <vt:lpstr>MODELO PEDAGÓGICO</vt:lpstr>
      <vt:lpstr>Cuatro preguntas centrales acerca de la Enseñanza  </vt:lpstr>
      <vt:lpstr> El elemento de la EpC que aborda cada una de las preguntas  </vt:lpstr>
      <vt:lpstr>EJES MISIONALES</vt:lpstr>
      <vt:lpstr>SISTEMA INSTITUCIONAL DE EVALUACIÓN</vt:lpstr>
      <vt:lpstr>Proyectos Institucionales</vt:lpstr>
      <vt:lpstr>Educación Sexual</vt:lpstr>
      <vt:lpstr>PILEO </vt:lpstr>
      <vt:lpstr>Democracia y Gobierno Escolar </vt:lpstr>
      <vt:lpstr>TIEMPO LIBRE</vt:lpstr>
      <vt:lpstr>PRAE</vt:lpstr>
      <vt:lpstr>BIENESTAR ESTUDIANTIL</vt:lpstr>
      <vt:lpstr>BIENESTAR ESTUDIANTIL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ATABANZHA I.E.D.</dc:title>
  <dc:creator>Usuario</dc:creator>
  <cp:lastModifiedBy>Amador</cp:lastModifiedBy>
  <cp:revision>18</cp:revision>
  <dcterms:created xsi:type="dcterms:W3CDTF">2011-06-22T17:50:11Z</dcterms:created>
  <dcterms:modified xsi:type="dcterms:W3CDTF">2012-03-23T01:50:36Z</dcterms:modified>
</cp:coreProperties>
</file>